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1" r:id="rId2"/>
    <p:sldId id="319" r:id="rId3"/>
    <p:sldId id="320" r:id="rId4"/>
    <p:sldId id="322" r:id="rId5"/>
    <p:sldId id="323" r:id="rId6"/>
    <p:sldId id="321" r:id="rId7"/>
    <p:sldId id="324" r:id="rId8"/>
    <p:sldId id="32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30627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9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11/13/20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Basic Solutions Concepts (</a:t>
            </a:r>
            <a:r>
              <a:rPr lang="en-US" sz="6000" dirty="0" err="1"/>
              <a:t>pt</a:t>
            </a:r>
            <a:r>
              <a:rPr lang="en-US" sz="6000" dirty="0"/>
              <a:t> 5)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4271587-4444-8E40-9502-6B5636F04526}"/>
              </a:ext>
            </a:extLst>
          </p:cNvPr>
          <p:cNvSpPr txBox="1"/>
          <p:nvPr/>
        </p:nvSpPr>
        <p:spPr>
          <a:xfrm>
            <a:off x="3241396" y="5423761"/>
            <a:ext cx="26794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Chris Kiekintveld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F85643D-960D-3747-8C7A-A6B75B4BE8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94"/>
    </mc:Choice>
    <mc:Fallback>
      <p:transition spd="slow" advTm="135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64A43-24E6-F645-8493-FDAB1EF33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Maxmin</a:t>
            </a:r>
            <a:r>
              <a:rPr lang="en-US" dirty="0"/>
              <a:t>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FFFC83-79B1-9046-84DF-8DA33495A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09876"/>
            <a:ext cx="8229600" cy="4927361"/>
          </a:xfrm>
        </p:spPr>
        <p:txBody>
          <a:bodyPr>
            <a:normAutofit/>
          </a:bodyPr>
          <a:lstStyle/>
          <a:p>
            <a:r>
              <a:rPr lang="en-US" sz="2400" dirty="0"/>
              <a:t>Player </a:t>
            </a:r>
            <a:r>
              <a:rPr lang="en-US" sz="2400" i="1" dirty="0"/>
              <a:t>i</a:t>
            </a:r>
            <a:r>
              <a:rPr lang="en-US" sz="2400" dirty="0"/>
              <a:t>'s </a:t>
            </a:r>
            <a:r>
              <a:rPr lang="en-US" sz="2400" dirty="0" err="1"/>
              <a:t>maxmin</a:t>
            </a:r>
            <a:r>
              <a:rPr lang="en-US" sz="2400" dirty="0"/>
              <a:t> strategy is a strategy that maximizes </a:t>
            </a:r>
            <a:r>
              <a:rPr lang="en-US" sz="2400" i="1" dirty="0"/>
              <a:t>i</a:t>
            </a:r>
            <a:r>
              <a:rPr lang="en-US" sz="2400" dirty="0"/>
              <a:t>’s worst-case payoff, in the situation where all the other players (denoted -</a:t>
            </a:r>
            <a:r>
              <a:rPr lang="en-US" sz="2400" i="1" dirty="0" err="1"/>
              <a:t>i</a:t>
            </a:r>
            <a:r>
              <a:rPr lang="en-US" sz="2400" dirty="0"/>
              <a:t>) play the strategies which cause the greatest harm to </a:t>
            </a:r>
            <a:r>
              <a:rPr lang="en-US" sz="2400" i="1" dirty="0" err="1"/>
              <a:t>i</a:t>
            </a:r>
            <a:r>
              <a:rPr lang="en-US" sz="2400" dirty="0"/>
              <a:t>.</a:t>
            </a:r>
          </a:p>
          <a:p>
            <a:r>
              <a:rPr lang="en-US" sz="2400" dirty="0"/>
              <a:t>The </a:t>
            </a:r>
            <a:r>
              <a:rPr lang="en-US" sz="2400" dirty="0" err="1"/>
              <a:t>maxmin</a:t>
            </a:r>
            <a:r>
              <a:rPr lang="en-US" sz="2400" dirty="0"/>
              <a:t> value (or safety level) of the game for player </a:t>
            </a:r>
            <a:r>
              <a:rPr lang="en-US" sz="2400" i="1" dirty="0" err="1"/>
              <a:t>i</a:t>
            </a:r>
            <a:r>
              <a:rPr lang="en-US" sz="2400" dirty="0"/>
              <a:t> is that minimum amount of payoff guaranteed by a </a:t>
            </a:r>
            <a:r>
              <a:rPr lang="en-US" sz="2400" dirty="0" err="1"/>
              <a:t>maxmin</a:t>
            </a:r>
            <a:r>
              <a:rPr lang="en-US" sz="2400" dirty="0"/>
              <a:t> strategy.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Why would player</a:t>
            </a:r>
            <a:r>
              <a:rPr lang="en-US" sz="2400" i="1" dirty="0"/>
              <a:t> </a:t>
            </a:r>
            <a:r>
              <a:rPr lang="en-US" sz="2400" i="1" dirty="0" err="1"/>
              <a:t>i</a:t>
            </a:r>
            <a:r>
              <a:rPr lang="en-US" sz="2400" i="1" dirty="0"/>
              <a:t> </a:t>
            </a:r>
            <a:r>
              <a:rPr lang="en-US" sz="2400" dirty="0"/>
              <a:t>want to play a </a:t>
            </a:r>
            <a:r>
              <a:rPr lang="en-US" sz="2400" dirty="0" err="1"/>
              <a:t>maxmin</a:t>
            </a:r>
            <a:r>
              <a:rPr lang="en-US" sz="2400" dirty="0"/>
              <a:t> strategy?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28ADF7-BDA5-AC44-BF82-73021463A1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98315"/>
            <a:ext cx="9144000" cy="156251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9C4F3FA-62C3-CA41-B9A0-FA17972948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817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430"/>
    </mc:Choice>
    <mc:Fallback>
      <p:transition spd="slow" advTm="154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8B0E-1E49-D84E-B1D5-DF73BED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Minmax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AA5D-99EA-1B42-B15F-06F66042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55903"/>
            <a:ext cx="8229600" cy="4625609"/>
          </a:xfrm>
        </p:spPr>
        <p:txBody>
          <a:bodyPr>
            <a:normAutofit/>
          </a:bodyPr>
          <a:lstStyle/>
          <a:p>
            <a:r>
              <a:rPr lang="en-US" sz="2400" dirty="0"/>
              <a:t>Player </a:t>
            </a:r>
            <a:r>
              <a:rPr lang="en-US" sz="2400" i="1" dirty="0"/>
              <a:t>i</a:t>
            </a:r>
            <a:r>
              <a:rPr lang="en-US" sz="2400" dirty="0"/>
              <a:t>'s minmax strategy against player -</a:t>
            </a:r>
            <a:r>
              <a:rPr lang="en-US" sz="2400" i="1" dirty="0" err="1"/>
              <a:t>i</a:t>
            </a:r>
            <a:r>
              <a:rPr lang="en-US" sz="2400" dirty="0"/>
              <a:t> in a 2-player game is a strategy that minimizes  -</a:t>
            </a:r>
            <a:r>
              <a:rPr lang="en-US" sz="2400" i="1" dirty="0"/>
              <a:t>i</a:t>
            </a:r>
            <a:r>
              <a:rPr lang="en-US" sz="2400" dirty="0"/>
              <a:t>'s best-case payoff, and the minmax value for </a:t>
            </a:r>
            <a:r>
              <a:rPr lang="en-US" sz="2400" i="1" dirty="0" err="1"/>
              <a:t>i</a:t>
            </a:r>
            <a:r>
              <a:rPr lang="en-US" sz="2400" dirty="0"/>
              <a:t> against -</a:t>
            </a:r>
            <a:r>
              <a:rPr lang="en-US" sz="2400" i="1" dirty="0" err="1"/>
              <a:t>i</a:t>
            </a:r>
            <a:r>
              <a:rPr lang="en-US" sz="2400" dirty="0"/>
              <a:t> is payoff</a:t>
            </a:r>
          </a:p>
          <a:p>
            <a:r>
              <a:rPr lang="en-US" sz="2400" dirty="0"/>
              <a:t>Why would </a:t>
            </a:r>
            <a:r>
              <a:rPr lang="en-US" sz="2400" i="1" dirty="0" err="1"/>
              <a:t>i</a:t>
            </a:r>
            <a:r>
              <a:rPr lang="en-US" sz="2400" dirty="0"/>
              <a:t> want to play a minmax strategy?</a:t>
            </a:r>
          </a:p>
          <a:p>
            <a:pPr lvl="1"/>
            <a:r>
              <a:rPr lang="en-US" sz="2000" dirty="0"/>
              <a:t>to punish other agents as much as possible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ECD313-BA9E-2342-BB55-D33560C97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68708"/>
            <a:ext cx="9144000" cy="2004014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0E920CE-1C33-484F-BB8F-B6F13B416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68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816"/>
    </mc:Choice>
    <mc:Fallback>
      <p:transition spd="slow" advTm="77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68B0E-1E49-D84E-B1D5-DF73BED8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Minmax Strategies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AA5D-99EA-1B42-B15F-06F66042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55903"/>
            <a:ext cx="8229600" cy="4625609"/>
          </a:xfrm>
        </p:spPr>
        <p:txBody>
          <a:bodyPr>
            <a:normAutofit/>
          </a:bodyPr>
          <a:lstStyle/>
          <a:p>
            <a:r>
              <a:rPr lang="en-US" sz="2400" dirty="0"/>
              <a:t>Player </a:t>
            </a:r>
            <a:r>
              <a:rPr lang="en-US" sz="2400" i="1" dirty="0"/>
              <a:t>i</a:t>
            </a:r>
            <a:r>
              <a:rPr lang="en-US" sz="2400" dirty="0"/>
              <a:t>'s minmax strategy against player -</a:t>
            </a:r>
            <a:r>
              <a:rPr lang="en-US" sz="2400" i="1" dirty="0" err="1"/>
              <a:t>i</a:t>
            </a:r>
            <a:r>
              <a:rPr lang="en-US" sz="2400" dirty="0"/>
              <a:t> in a 2-player game is a strategy that minimizes  -</a:t>
            </a:r>
            <a:r>
              <a:rPr lang="en-US" sz="2400" i="1" dirty="0"/>
              <a:t>i</a:t>
            </a:r>
            <a:r>
              <a:rPr lang="en-US" sz="2400" dirty="0"/>
              <a:t>'s best-case payoff, and the minmax value for </a:t>
            </a:r>
            <a:r>
              <a:rPr lang="en-US" sz="2400" i="1" dirty="0" err="1"/>
              <a:t>i</a:t>
            </a:r>
            <a:r>
              <a:rPr lang="en-US" sz="2400" dirty="0"/>
              <a:t> against -</a:t>
            </a:r>
            <a:r>
              <a:rPr lang="en-US" sz="2400" i="1" dirty="0" err="1"/>
              <a:t>i</a:t>
            </a:r>
            <a:r>
              <a:rPr lang="en-US" sz="2400" dirty="0"/>
              <a:t> is payoff</a:t>
            </a:r>
          </a:p>
          <a:p>
            <a:r>
              <a:rPr lang="en-US" sz="2400" dirty="0"/>
              <a:t>Why would </a:t>
            </a:r>
            <a:r>
              <a:rPr lang="en-US" sz="2400" i="1" dirty="0" err="1"/>
              <a:t>i</a:t>
            </a:r>
            <a:r>
              <a:rPr lang="en-US" sz="2400" dirty="0"/>
              <a:t> want to play a minmax strategy?</a:t>
            </a:r>
          </a:p>
          <a:p>
            <a:pPr lvl="1"/>
            <a:r>
              <a:rPr lang="en-US" sz="2000" dirty="0"/>
              <a:t>to punish other agents as much as possible </a:t>
            </a:r>
          </a:p>
          <a:p>
            <a:r>
              <a:rPr lang="en-US" sz="2400" b="1" dirty="0"/>
              <a:t>We can generalize to </a:t>
            </a:r>
            <a:r>
              <a:rPr lang="en-US" sz="2400" b="1" i="1" dirty="0"/>
              <a:t>n</a:t>
            </a:r>
            <a:r>
              <a:rPr lang="en-US" sz="2400" b="1" dirty="0"/>
              <a:t> players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5A7B81-9938-EE4C-8371-744FC74140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72640"/>
            <a:ext cx="9144000" cy="273231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37C62A-61DF-DF41-975C-C2FA940489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966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425"/>
    </mc:Choice>
    <mc:Fallback>
      <p:transition spd="slow" advTm="1034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8E238-EE55-694D-AA91-376E6B53F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Minmax Theorem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D46AFE-C4E7-DC44-BA82-686C465143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1625841"/>
            <a:ext cx="8001000" cy="491856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80DD3E-4914-2E48-96BF-85C4AB0232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272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515"/>
    </mc:Choice>
    <mc:Fallback>
      <p:transition spd="slow" advTm="193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4F2A6-F904-6E4F-802A-20F27B5D9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 in Games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8EA22E-7897-C149-8EFE-FB18FE634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concept of regret generalizes from decision theory to game theory</a:t>
            </a:r>
          </a:p>
          <a:p>
            <a:r>
              <a:rPr lang="en-US" dirty="0"/>
              <a:t>General idea is always:</a:t>
            </a:r>
          </a:p>
          <a:p>
            <a:pPr marL="118872" indent="0">
              <a:buNone/>
            </a:pPr>
            <a:endParaRPr lang="en-US" dirty="0"/>
          </a:p>
          <a:p>
            <a:pPr marL="118872" indent="0">
              <a:buNone/>
            </a:pPr>
            <a:r>
              <a:rPr lang="en-US" sz="2800" i="1" dirty="0"/>
              <a:t>Value received – Value of best action given outcome</a:t>
            </a:r>
          </a:p>
          <a:p>
            <a:pPr marL="118872" indent="0">
              <a:buNone/>
            </a:pPr>
            <a:endParaRPr lang="en-US" sz="2800" i="1" dirty="0"/>
          </a:p>
          <a:p>
            <a:pPr marL="118872" indent="0">
              <a:buNone/>
            </a:pPr>
            <a:endParaRPr lang="en-US" sz="2800" i="1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67C88E2-89CE-7546-AD98-D702135CB3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875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62"/>
    </mc:Choice>
    <mc:Fallback>
      <p:transition spd="slow" advTm="838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D1E9E-4586-FE45-827B-394FDB810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 Tables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38625F1-6D68-954D-8DE5-499BEB99A38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67710999"/>
              </p:ext>
            </p:extLst>
          </p:nvPr>
        </p:nvGraphicFramePr>
        <p:xfrm>
          <a:off x="457200" y="1774825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3214155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6733694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61500324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486325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57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5, 3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734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1, 3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49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6762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D21006-FE20-684C-B2CD-921B0ABC507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5274206"/>
              </p:ext>
            </p:extLst>
          </p:nvPr>
        </p:nvGraphicFramePr>
        <p:xfrm>
          <a:off x="457200" y="4452711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3214155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1673369403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615003246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4863253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4657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3734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3, 3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4, 0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149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3, 0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6762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EE68606-4D0F-104C-BDB2-94E1D19152C1}"/>
              </a:ext>
            </a:extLst>
          </p:cNvPr>
          <p:cNvSpPr txBox="1"/>
          <p:nvPr/>
        </p:nvSpPr>
        <p:spPr>
          <a:xfrm>
            <a:off x="3697561" y="3393782"/>
            <a:ext cx="17488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Payoff Table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0C3F0E-E5B4-FC47-A1CA-5B0E6437F37B}"/>
              </a:ext>
            </a:extLst>
          </p:cNvPr>
          <p:cNvSpPr txBox="1"/>
          <p:nvPr/>
        </p:nvSpPr>
        <p:spPr>
          <a:xfrm>
            <a:off x="3697561" y="6078543"/>
            <a:ext cx="1773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Regret Table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8E33579-6FFF-E543-8B60-E141C7F7AD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1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70"/>
    </mc:Choice>
    <mc:Fallback>
      <p:transition spd="slow" advTm="101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52331-072A-3F40-956E-425E5FFA1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Regret Minimization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3EC0-5313-7E4F-8F7E-037CBA6A2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can replace standard best-response (or </a:t>
            </a:r>
            <a:r>
              <a:rPr lang="en-US" dirty="0" err="1"/>
              <a:t>maxmin</a:t>
            </a:r>
            <a:r>
              <a:rPr lang="en-US" dirty="0"/>
              <a:t>) concepts with regret minimization</a:t>
            </a:r>
          </a:p>
          <a:p>
            <a:pPr lvl="1"/>
            <a:r>
              <a:rPr lang="en-US" dirty="0"/>
              <a:t>Min max regret</a:t>
            </a:r>
          </a:p>
          <a:p>
            <a:pPr lvl="1"/>
            <a:r>
              <a:rPr lang="en-US" dirty="0"/>
              <a:t>Min expected regret </a:t>
            </a:r>
          </a:p>
          <a:p>
            <a:pPr lvl="1"/>
            <a:endParaRPr lang="en-US" dirty="0"/>
          </a:p>
          <a:p>
            <a:r>
              <a:rPr lang="en-US" dirty="0"/>
              <a:t>Regret minimization is also used as a learning algorithm (and solution algorithm)</a:t>
            </a:r>
          </a:p>
          <a:p>
            <a:r>
              <a:rPr lang="en-US" dirty="0"/>
              <a:t>Nash Equilibrium profiles have </a:t>
            </a:r>
            <a:r>
              <a:rPr lang="en-US" dirty="0">
                <a:solidFill>
                  <a:srgbClr val="FF0000"/>
                </a:solidFill>
              </a:rPr>
              <a:t>zero regret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3583284-829D-8C43-8386-5BDD579BD0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029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900"/>
    </mc:Choice>
    <mc:Fallback>
      <p:transition spd="slow" advTm="114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15669</TotalTime>
  <Words>341</Words>
  <Application>Microsoft Macintosh PowerPoint</Application>
  <PresentationFormat>On-screen Show (4:3)</PresentationFormat>
  <Paragraphs>66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Corbel</vt:lpstr>
      <vt:lpstr>Wingdings</vt:lpstr>
      <vt:lpstr>Wingdings 2</vt:lpstr>
      <vt:lpstr>Wingdings 3</vt:lpstr>
      <vt:lpstr>Module</vt:lpstr>
      <vt:lpstr>Basic Solutions Concepts (pt 5)</vt:lpstr>
      <vt:lpstr>Maxmin Strategies</vt:lpstr>
      <vt:lpstr>Minmax Strategies</vt:lpstr>
      <vt:lpstr>Minmax Strategies</vt:lpstr>
      <vt:lpstr>Minmax Theorem</vt:lpstr>
      <vt:lpstr>Regret in Games </vt:lpstr>
      <vt:lpstr>Regret Tables</vt:lpstr>
      <vt:lpstr>Regret Minimization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70</cp:revision>
  <dcterms:created xsi:type="dcterms:W3CDTF">2012-04-16T18:51:36Z</dcterms:created>
  <dcterms:modified xsi:type="dcterms:W3CDTF">2020-11-13T09:45:06Z</dcterms:modified>
</cp:coreProperties>
</file>

<file path=docProps/thumbnail.jpeg>
</file>